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64" r:id="rId5"/>
    <p:sldId id="266" r:id="rId6"/>
    <p:sldId id="259" r:id="rId7"/>
    <p:sldId id="260" r:id="rId8"/>
    <p:sldId id="261" r:id="rId9"/>
    <p:sldId id="262" r:id="rId10"/>
    <p:sldId id="263" r:id="rId11"/>
    <p:sldId id="265"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3831406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DE2894-9601-451C-AF09-2EB9EAE40C3B}"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4272278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23101046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17712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31080300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39321988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4323945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19891137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1069566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1517083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593861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DE2894-9601-451C-AF09-2EB9EAE40C3B}"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2988019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DE2894-9601-451C-AF09-2EB9EAE40C3B}" type="datetimeFigureOut">
              <a:rPr lang="en-US" smtClean="0"/>
              <a:t>5/21/2023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140367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42149403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3048766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DDE2894-9601-451C-AF09-2EB9EAE40C3B}" type="datetimeFigureOut">
              <a:rPr lang="en-US" smtClean="0"/>
              <a:t>5/21/2023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490662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DE2894-9601-451C-AF09-2EB9EAE40C3B}" type="datetimeFigureOut">
              <a:rPr lang="en-US" smtClean="0"/>
              <a:t>5/21/2023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D7F8BC-AC1A-4811-8A5D-D9C89AA52E73}" type="slidenum">
              <a:rPr lang="en-US" smtClean="0"/>
              <a:t>‹#›</a:t>
            </a:fld>
            <a:endParaRPr lang="en-US"/>
          </a:p>
        </p:txBody>
      </p:sp>
    </p:spTree>
    <p:extLst>
      <p:ext uri="{BB962C8B-B14F-4D97-AF65-F5344CB8AC3E}">
        <p14:creationId xmlns:p14="http://schemas.microsoft.com/office/powerpoint/2010/main" val="3822232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DDE2894-9601-451C-AF09-2EB9EAE40C3B}" type="datetimeFigureOut">
              <a:rPr lang="en-US" smtClean="0"/>
              <a:t>5/21/2023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BD7F8BC-AC1A-4811-8A5D-D9C89AA52E73}" type="slidenum">
              <a:rPr lang="en-US" smtClean="0"/>
              <a:t>‹#›</a:t>
            </a:fld>
            <a:endParaRPr lang="en-US"/>
          </a:p>
        </p:txBody>
      </p:sp>
    </p:spTree>
    <p:extLst>
      <p:ext uri="{BB962C8B-B14F-4D97-AF65-F5344CB8AC3E}">
        <p14:creationId xmlns:p14="http://schemas.microsoft.com/office/powerpoint/2010/main" val="222847962"/>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BF9AC-E4E8-563A-68D2-E3C304EFD41F}"/>
              </a:ext>
            </a:extLst>
          </p:cNvPr>
          <p:cNvSpPr>
            <a:spLocks noGrp="1"/>
          </p:cNvSpPr>
          <p:nvPr>
            <p:ph type="ctrTitle"/>
          </p:nvPr>
        </p:nvSpPr>
        <p:spPr>
          <a:xfrm>
            <a:off x="612495" y="322730"/>
            <a:ext cx="7966730" cy="2133600"/>
          </a:xfrm>
        </p:spPr>
        <p:txBody>
          <a:bodyPr>
            <a:normAutofit/>
          </a:bodyPr>
          <a:lstStyle/>
          <a:p>
            <a:r>
              <a:rPr lang="en-US" sz="5400" dirty="0">
                <a:latin typeface="Algerian" panose="04020705040A02060702" pitchFamily="82" charset="0"/>
              </a:rPr>
              <a:t>ARTIFICIAL INTELLIGENCE</a:t>
            </a:r>
          </a:p>
        </p:txBody>
      </p:sp>
      <p:sp>
        <p:nvSpPr>
          <p:cNvPr id="3" name="Subtitle 2">
            <a:extLst>
              <a:ext uri="{FF2B5EF4-FFF2-40B4-BE49-F238E27FC236}">
                <a16:creationId xmlns:a16="http://schemas.microsoft.com/office/drawing/2014/main" id="{08CBEF85-41DF-FABB-209F-2E1153E3182B}"/>
              </a:ext>
            </a:extLst>
          </p:cNvPr>
          <p:cNvSpPr>
            <a:spLocks noGrp="1"/>
          </p:cNvSpPr>
          <p:nvPr>
            <p:ph type="subTitle" idx="1"/>
          </p:nvPr>
        </p:nvSpPr>
        <p:spPr>
          <a:xfrm>
            <a:off x="8256495" y="5080997"/>
            <a:ext cx="3343836" cy="1777003"/>
          </a:xfrm>
        </p:spPr>
        <p:txBody>
          <a:bodyPr/>
          <a:lstStyle/>
          <a:p>
            <a:endParaRPr lang="en-US" dirty="0"/>
          </a:p>
        </p:txBody>
      </p:sp>
      <p:pic>
        <p:nvPicPr>
          <p:cNvPr id="5" name="Picture 4">
            <a:extLst>
              <a:ext uri="{FF2B5EF4-FFF2-40B4-BE49-F238E27FC236}">
                <a16:creationId xmlns:a16="http://schemas.microsoft.com/office/drawing/2014/main" id="{DB8B6D84-6AC9-4BAA-483C-197D34DFF23B}"/>
              </a:ext>
            </a:extLst>
          </p:cNvPr>
          <p:cNvPicPr>
            <a:picLocks noChangeAspect="1"/>
          </p:cNvPicPr>
          <p:nvPr/>
        </p:nvPicPr>
        <p:blipFill>
          <a:blip r:embed="rId2"/>
          <a:stretch>
            <a:fillRect/>
          </a:stretch>
        </p:blipFill>
        <p:spPr>
          <a:xfrm>
            <a:off x="612496" y="2528047"/>
            <a:ext cx="6388940" cy="4069977"/>
          </a:xfrm>
          <a:prstGeom prst="rect">
            <a:avLst/>
          </a:prstGeom>
        </p:spPr>
      </p:pic>
    </p:spTree>
    <p:extLst>
      <p:ext uri="{BB962C8B-B14F-4D97-AF65-F5344CB8AC3E}">
        <p14:creationId xmlns:p14="http://schemas.microsoft.com/office/powerpoint/2010/main" val="2123732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1AEE0-9D5C-344E-CE01-CF75075002F2}"/>
              </a:ext>
            </a:extLst>
          </p:cNvPr>
          <p:cNvSpPr>
            <a:spLocks noGrp="1"/>
          </p:cNvSpPr>
          <p:nvPr>
            <p:ph type="title"/>
          </p:nvPr>
        </p:nvSpPr>
        <p:spPr/>
        <p:txBody>
          <a:bodyPr/>
          <a:lstStyle/>
          <a:p>
            <a:r>
              <a:rPr lang="en-US" dirty="0"/>
              <a:t>DISADVANTAGES:</a:t>
            </a:r>
          </a:p>
        </p:txBody>
      </p:sp>
      <p:sp>
        <p:nvSpPr>
          <p:cNvPr id="3" name="Content Placeholder 2">
            <a:extLst>
              <a:ext uri="{FF2B5EF4-FFF2-40B4-BE49-F238E27FC236}">
                <a16:creationId xmlns:a16="http://schemas.microsoft.com/office/drawing/2014/main" id="{8BCF44AF-E06B-20B5-6F04-909AEC9A95B1}"/>
              </a:ext>
            </a:extLst>
          </p:cNvPr>
          <p:cNvSpPr>
            <a:spLocks noGrp="1"/>
          </p:cNvSpPr>
          <p:nvPr>
            <p:ph idx="1"/>
          </p:nvPr>
        </p:nvSpPr>
        <p:spPr/>
        <p:txBody>
          <a:bodyPr/>
          <a:lstStyle/>
          <a:p>
            <a:r>
              <a:rPr lang="en-US" dirty="0"/>
              <a:t>Self-modifying, when combined with self-replicating, can lead to dangerous ,unexpected results, such as a new and frequently mutating computer virus.</a:t>
            </a:r>
          </a:p>
          <a:p>
            <a:r>
              <a:rPr lang="en-US" dirty="0"/>
              <a:t>No improvement with experience.</a:t>
            </a:r>
          </a:p>
        </p:txBody>
      </p:sp>
      <p:pic>
        <p:nvPicPr>
          <p:cNvPr id="5" name="Picture 4">
            <a:extLst>
              <a:ext uri="{FF2B5EF4-FFF2-40B4-BE49-F238E27FC236}">
                <a16:creationId xmlns:a16="http://schemas.microsoft.com/office/drawing/2014/main" id="{3711E95B-576A-BB9E-6E62-965AB7588B93}"/>
              </a:ext>
            </a:extLst>
          </p:cNvPr>
          <p:cNvPicPr>
            <a:picLocks noChangeAspect="1"/>
          </p:cNvPicPr>
          <p:nvPr/>
        </p:nvPicPr>
        <p:blipFill>
          <a:blip r:embed="rId2"/>
          <a:stretch>
            <a:fillRect/>
          </a:stretch>
        </p:blipFill>
        <p:spPr>
          <a:xfrm>
            <a:off x="1891553" y="3630706"/>
            <a:ext cx="7153835" cy="3074894"/>
          </a:xfrm>
          <a:prstGeom prst="rect">
            <a:avLst/>
          </a:prstGeom>
        </p:spPr>
      </p:pic>
    </p:spTree>
    <p:extLst>
      <p:ext uri="{BB962C8B-B14F-4D97-AF65-F5344CB8AC3E}">
        <p14:creationId xmlns:p14="http://schemas.microsoft.com/office/powerpoint/2010/main" val="2475123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B15B-4246-3DC8-A5EC-904AE78FA8E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ED2BDF6-688D-C420-FA24-B61AD3DD1694}"/>
              </a:ext>
            </a:extLst>
          </p:cNvPr>
          <p:cNvSpPr>
            <a:spLocks noGrp="1"/>
          </p:cNvSpPr>
          <p:nvPr>
            <p:ph idx="1"/>
          </p:nvPr>
        </p:nvSpPr>
        <p:spPr>
          <a:xfrm>
            <a:off x="1166067" y="1595717"/>
            <a:ext cx="8533746" cy="4195481"/>
          </a:xfrm>
        </p:spPr>
        <p:txBody>
          <a:bodyPr/>
          <a:lstStyle/>
          <a:p>
            <a:r>
              <a:rPr lang="en-US" dirty="0"/>
              <a:t>In its short existence, AI has increased understanding of the nature of intelligence and provided an impressive array of application in a wide range of areas . It has sharpened understanding of human reasoning, and of the nature of intelligence in general. At the same time, it has revealed the complexity of modeling human reasoning providing new areas and rich challenges for the future.</a:t>
            </a:r>
          </a:p>
        </p:txBody>
      </p:sp>
      <p:pic>
        <p:nvPicPr>
          <p:cNvPr id="5" name="Picture 4">
            <a:extLst>
              <a:ext uri="{FF2B5EF4-FFF2-40B4-BE49-F238E27FC236}">
                <a16:creationId xmlns:a16="http://schemas.microsoft.com/office/drawing/2014/main" id="{0FB7850F-3AEE-84C3-EE74-58644C22149C}"/>
              </a:ext>
            </a:extLst>
          </p:cNvPr>
          <p:cNvPicPr>
            <a:picLocks noChangeAspect="1"/>
          </p:cNvPicPr>
          <p:nvPr/>
        </p:nvPicPr>
        <p:blipFill>
          <a:blip r:embed="rId2"/>
          <a:stretch>
            <a:fillRect/>
          </a:stretch>
        </p:blipFill>
        <p:spPr>
          <a:xfrm>
            <a:off x="2878019" y="4052046"/>
            <a:ext cx="5414334" cy="2581837"/>
          </a:xfrm>
          <a:prstGeom prst="rect">
            <a:avLst/>
          </a:prstGeom>
        </p:spPr>
      </p:pic>
    </p:spTree>
    <p:extLst>
      <p:ext uri="{BB962C8B-B14F-4D97-AF65-F5344CB8AC3E}">
        <p14:creationId xmlns:p14="http://schemas.microsoft.com/office/powerpoint/2010/main" val="85759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013C-5345-316C-C622-973FCA58BD36}"/>
              </a:ext>
            </a:extLst>
          </p:cNvPr>
          <p:cNvSpPr>
            <a:spLocks noGrp="1"/>
          </p:cNvSpPr>
          <p:nvPr>
            <p:ph type="ctrTitle"/>
          </p:nvPr>
        </p:nvSpPr>
        <p:spPr>
          <a:xfrm>
            <a:off x="2427944" y="1376082"/>
            <a:ext cx="8825658" cy="2272553"/>
          </a:xfrm>
        </p:spPr>
        <p:txBody>
          <a:bodyPr/>
          <a:lstStyle/>
          <a:p>
            <a:r>
              <a:rPr lang="en-US" sz="8800" dirty="0"/>
              <a:t>THANK YOU</a:t>
            </a:r>
          </a:p>
        </p:txBody>
      </p:sp>
      <p:sp>
        <p:nvSpPr>
          <p:cNvPr id="3" name="Subtitle 2">
            <a:extLst>
              <a:ext uri="{FF2B5EF4-FFF2-40B4-BE49-F238E27FC236}">
                <a16:creationId xmlns:a16="http://schemas.microsoft.com/office/drawing/2014/main" id="{91EC504A-70A8-B84D-6F8E-C779112370D1}"/>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424885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612B5-8A7A-8447-76EE-E67208F9DCD2}"/>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B0D2E08-98A9-EE19-F5C9-40865733C779}"/>
              </a:ext>
            </a:extLst>
          </p:cNvPr>
          <p:cNvSpPr>
            <a:spLocks noGrp="1"/>
          </p:cNvSpPr>
          <p:nvPr>
            <p:ph idx="1"/>
          </p:nvPr>
        </p:nvSpPr>
        <p:spPr>
          <a:xfrm>
            <a:off x="201297" y="1458801"/>
            <a:ext cx="6405691" cy="4072423"/>
          </a:xfrm>
        </p:spPr>
        <p:txBody>
          <a:bodyPr>
            <a:normAutofit/>
          </a:bodyPr>
          <a:lstStyle/>
          <a:p>
            <a:r>
              <a:rPr lang="en-US" sz="2400" dirty="0"/>
              <a:t>Artificial intelligence is a branch of science which deals with helping machines finds solutions to complex problems in a more human-like fashion.</a:t>
            </a:r>
          </a:p>
          <a:p>
            <a:r>
              <a:rPr lang="en-US" sz="2400" dirty="0"/>
              <a:t>This generally involves borrowing characteristics from human intelligence, and applying them as algorithms in a computer friendly way.</a:t>
            </a:r>
          </a:p>
        </p:txBody>
      </p:sp>
      <p:pic>
        <p:nvPicPr>
          <p:cNvPr id="5" name="Picture 4">
            <a:extLst>
              <a:ext uri="{FF2B5EF4-FFF2-40B4-BE49-F238E27FC236}">
                <a16:creationId xmlns:a16="http://schemas.microsoft.com/office/drawing/2014/main" id="{56001ADD-145D-4DB3-43E5-E9819EB121BA}"/>
              </a:ext>
            </a:extLst>
          </p:cNvPr>
          <p:cNvPicPr>
            <a:picLocks noChangeAspect="1"/>
          </p:cNvPicPr>
          <p:nvPr/>
        </p:nvPicPr>
        <p:blipFill>
          <a:blip r:embed="rId2"/>
          <a:stretch>
            <a:fillRect/>
          </a:stretch>
        </p:blipFill>
        <p:spPr>
          <a:xfrm>
            <a:off x="6782861" y="1217639"/>
            <a:ext cx="5207842" cy="3587444"/>
          </a:xfrm>
          <a:prstGeom prst="rect">
            <a:avLst/>
          </a:prstGeom>
        </p:spPr>
      </p:pic>
    </p:spTree>
    <p:extLst>
      <p:ext uri="{BB962C8B-B14F-4D97-AF65-F5344CB8AC3E}">
        <p14:creationId xmlns:p14="http://schemas.microsoft.com/office/powerpoint/2010/main" val="2945223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D673E-2F4E-E7DE-5A74-D3E2C9554979}"/>
              </a:ext>
            </a:extLst>
          </p:cNvPr>
          <p:cNvSpPr>
            <a:spLocks noGrp="1"/>
          </p:cNvSpPr>
          <p:nvPr>
            <p:ph type="title"/>
          </p:nvPr>
        </p:nvSpPr>
        <p:spPr/>
        <p:txBody>
          <a:bodyPr/>
          <a:lstStyle/>
          <a:p>
            <a:r>
              <a:rPr lang="en-US" dirty="0"/>
              <a:t>Brief History of AI:</a:t>
            </a:r>
          </a:p>
        </p:txBody>
      </p:sp>
      <p:sp>
        <p:nvSpPr>
          <p:cNvPr id="3" name="Content Placeholder 2">
            <a:extLst>
              <a:ext uri="{FF2B5EF4-FFF2-40B4-BE49-F238E27FC236}">
                <a16:creationId xmlns:a16="http://schemas.microsoft.com/office/drawing/2014/main" id="{BF5434AD-73FA-9A72-0451-F886A9BF0368}"/>
              </a:ext>
            </a:extLst>
          </p:cNvPr>
          <p:cNvSpPr>
            <a:spLocks noGrp="1"/>
          </p:cNvSpPr>
          <p:nvPr>
            <p:ph idx="1"/>
          </p:nvPr>
        </p:nvSpPr>
        <p:spPr>
          <a:xfrm>
            <a:off x="780582" y="1730188"/>
            <a:ext cx="8946541" cy="3854823"/>
          </a:xfrm>
        </p:spPr>
        <p:txBody>
          <a:bodyPr/>
          <a:lstStyle/>
          <a:p>
            <a:r>
              <a:rPr lang="en-US" dirty="0"/>
              <a:t>1941:First electronic computer(technology finally available)</a:t>
            </a:r>
          </a:p>
          <a:p>
            <a:r>
              <a:rPr lang="en-US" dirty="0"/>
              <a:t>1956:Term Artificial Intelligence introduced</a:t>
            </a:r>
          </a:p>
          <a:p>
            <a:r>
              <a:rPr lang="en-US" dirty="0"/>
              <a:t>1960s:Checkers-playing program that was able to play games with opponents.</a:t>
            </a:r>
          </a:p>
          <a:p>
            <a:r>
              <a:rPr lang="en-US" dirty="0"/>
              <a:t>1980s:Quality Control Systems</a:t>
            </a:r>
          </a:p>
          <a:p>
            <a:r>
              <a:rPr lang="en-US" dirty="0"/>
              <a:t>2000: First sophisticated walking robot</a:t>
            </a:r>
          </a:p>
        </p:txBody>
      </p:sp>
    </p:spTree>
    <p:extLst>
      <p:ext uri="{BB962C8B-B14F-4D97-AF65-F5344CB8AC3E}">
        <p14:creationId xmlns:p14="http://schemas.microsoft.com/office/powerpoint/2010/main" val="1513369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BA518-AA7C-C4E8-7A72-52F6AE769E0D}"/>
              </a:ext>
            </a:extLst>
          </p:cNvPr>
          <p:cNvSpPr>
            <a:spLocks noGrp="1"/>
          </p:cNvSpPr>
          <p:nvPr>
            <p:ph type="title"/>
          </p:nvPr>
        </p:nvSpPr>
        <p:spPr/>
        <p:txBody>
          <a:bodyPr/>
          <a:lstStyle/>
          <a:p>
            <a:r>
              <a:rPr lang="en-US" sz="6000" dirty="0"/>
              <a:t>WHY AI?</a:t>
            </a:r>
            <a:br>
              <a:rPr lang="en-US" sz="6000" dirty="0"/>
            </a:br>
            <a:endParaRPr lang="en-US" sz="6000" dirty="0"/>
          </a:p>
        </p:txBody>
      </p:sp>
      <p:sp>
        <p:nvSpPr>
          <p:cNvPr id="3" name="Content Placeholder 2">
            <a:extLst>
              <a:ext uri="{FF2B5EF4-FFF2-40B4-BE49-F238E27FC236}">
                <a16:creationId xmlns:a16="http://schemas.microsoft.com/office/drawing/2014/main" id="{560CBF85-D413-33FD-DA62-BB9C39FA9690}"/>
              </a:ext>
            </a:extLst>
          </p:cNvPr>
          <p:cNvSpPr>
            <a:spLocks noGrp="1"/>
          </p:cNvSpPr>
          <p:nvPr>
            <p:ph idx="1"/>
          </p:nvPr>
        </p:nvSpPr>
        <p:spPr>
          <a:xfrm>
            <a:off x="1103312" y="2052918"/>
            <a:ext cx="7977935" cy="4195481"/>
          </a:xfrm>
        </p:spPr>
        <p:txBody>
          <a:bodyPr>
            <a:normAutofit/>
          </a:bodyPr>
          <a:lstStyle/>
          <a:p>
            <a:r>
              <a:rPr lang="en-US" sz="2800" dirty="0"/>
              <a:t>Computers are fundamentally well suited to performing mechanical computations, using fixed programmed rules. This allows artificial machines to perform simple monotonous tasks efficiently and reliably, which humans are ill-suited to.</a:t>
            </a:r>
          </a:p>
        </p:txBody>
      </p:sp>
    </p:spTree>
    <p:extLst>
      <p:ext uri="{BB962C8B-B14F-4D97-AF65-F5344CB8AC3E}">
        <p14:creationId xmlns:p14="http://schemas.microsoft.com/office/powerpoint/2010/main" val="3896412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C8DDE-A15C-FD18-796A-7AC75702FCC8}"/>
              </a:ext>
            </a:extLst>
          </p:cNvPr>
          <p:cNvSpPr>
            <a:spLocks noGrp="1"/>
          </p:cNvSpPr>
          <p:nvPr>
            <p:ph type="title"/>
          </p:nvPr>
        </p:nvSpPr>
        <p:spPr/>
        <p:txBody>
          <a:bodyPr/>
          <a:lstStyle/>
          <a:p>
            <a:r>
              <a:rPr lang="en-US" dirty="0"/>
              <a:t>APPLICATIONS OF AI:</a:t>
            </a:r>
          </a:p>
        </p:txBody>
      </p:sp>
      <p:sp>
        <p:nvSpPr>
          <p:cNvPr id="3" name="Content Placeholder 2">
            <a:extLst>
              <a:ext uri="{FF2B5EF4-FFF2-40B4-BE49-F238E27FC236}">
                <a16:creationId xmlns:a16="http://schemas.microsoft.com/office/drawing/2014/main" id="{26BC3645-DD3F-9CFB-2D4B-DC7147553875}"/>
              </a:ext>
            </a:extLst>
          </p:cNvPr>
          <p:cNvSpPr>
            <a:spLocks noGrp="1"/>
          </p:cNvSpPr>
          <p:nvPr>
            <p:ph idx="1"/>
          </p:nvPr>
        </p:nvSpPr>
        <p:spPr/>
        <p:txBody>
          <a:bodyPr>
            <a:normAutofit/>
          </a:bodyPr>
          <a:lstStyle/>
          <a:p>
            <a:r>
              <a:rPr lang="en-US" sz="2400" dirty="0"/>
              <a:t>Expert systems</a:t>
            </a:r>
          </a:p>
          <a:p>
            <a:r>
              <a:rPr lang="en-US" sz="2400" dirty="0"/>
              <a:t>Natural Language Processing(NLP)</a:t>
            </a:r>
          </a:p>
          <a:p>
            <a:r>
              <a:rPr lang="en-US" sz="2400" dirty="0"/>
              <a:t>Speech recognition</a:t>
            </a:r>
          </a:p>
          <a:p>
            <a:r>
              <a:rPr lang="en-US" sz="2400" dirty="0"/>
              <a:t>Computer vision</a:t>
            </a:r>
          </a:p>
          <a:p>
            <a:r>
              <a:rPr lang="en-US" sz="2400" dirty="0"/>
              <a:t>Robotics</a:t>
            </a:r>
          </a:p>
        </p:txBody>
      </p:sp>
    </p:spTree>
    <p:extLst>
      <p:ext uri="{BB962C8B-B14F-4D97-AF65-F5344CB8AC3E}">
        <p14:creationId xmlns:p14="http://schemas.microsoft.com/office/powerpoint/2010/main" val="1723087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2664F-3121-FA39-BC36-A7B4DAE8122D}"/>
              </a:ext>
            </a:extLst>
          </p:cNvPr>
          <p:cNvSpPr>
            <a:spLocks noGrp="1"/>
          </p:cNvSpPr>
          <p:nvPr>
            <p:ph type="title"/>
          </p:nvPr>
        </p:nvSpPr>
        <p:spPr/>
        <p:txBody>
          <a:bodyPr/>
          <a:lstStyle/>
          <a:p>
            <a:r>
              <a:rPr lang="en-US" dirty="0"/>
              <a:t>CURRENT STATUS OF AI:</a:t>
            </a:r>
          </a:p>
        </p:txBody>
      </p:sp>
      <p:sp>
        <p:nvSpPr>
          <p:cNvPr id="3" name="Content Placeholder 2">
            <a:extLst>
              <a:ext uri="{FF2B5EF4-FFF2-40B4-BE49-F238E27FC236}">
                <a16:creationId xmlns:a16="http://schemas.microsoft.com/office/drawing/2014/main" id="{23F3C8BD-4DBC-34A3-1091-9A88175B0DBE}"/>
              </a:ext>
            </a:extLst>
          </p:cNvPr>
          <p:cNvSpPr>
            <a:spLocks noGrp="1"/>
          </p:cNvSpPr>
          <p:nvPr>
            <p:ph idx="1"/>
          </p:nvPr>
        </p:nvSpPr>
        <p:spPr>
          <a:xfrm>
            <a:off x="834372" y="1739153"/>
            <a:ext cx="5485746" cy="3926541"/>
          </a:xfrm>
        </p:spPr>
        <p:txBody>
          <a:bodyPr/>
          <a:lstStyle/>
          <a:p>
            <a:r>
              <a:rPr lang="en-US" dirty="0"/>
              <a:t>AI has taken many shapes and forms over recent years</a:t>
            </a:r>
          </a:p>
          <a:p>
            <a:r>
              <a:rPr lang="en-US" dirty="0"/>
              <a:t> Mobile phones(Siri/Cortana)</a:t>
            </a:r>
          </a:p>
          <a:p>
            <a:r>
              <a:rPr lang="en-US" dirty="0"/>
              <a:t>Video games characters</a:t>
            </a:r>
          </a:p>
          <a:p>
            <a:r>
              <a:rPr lang="en-US" dirty="0"/>
              <a:t>GPS/Voice recognition</a:t>
            </a:r>
          </a:p>
          <a:p>
            <a:r>
              <a:rPr lang="en-US" dirty="0"/>
              <a:t>Robotics</a:t>
            </a:r>
          </a:p>
          <a:p>
            <a:r>
              <a:rPr lang="en-US" dirty="0"/>
              <a:t>Google has been a major play on AI transcendence and deep learning.</a:t>
            </a:r>
          </a:p>
        </p:txBody>
      </p:sp>
      <p:pic>
        <p:nvPicPr>
          <p:cNvPr id="5" name="Picture 4">
            <a:extLst>
              <a:ext uri="{FF2B5EF4-FFF2-40B4-BE49-F238E27FC236}">
                <a16:creationId xmlns:a16="http://schemas.microsoft.com/office/drawing/2014/main" id="{243E725F-6F70-BC33-E154-4BDB881B59C9}"/>
              </a:ext>
            </a:extLst>
          </p:cNvPr>
          <p:cNvPicPr>
            <a:picLocks noChangeAspect="1"/>
          </p:cNvPicPr>
          <p:nvPr/>
        </p:nvPicPr>
        <p:blipFill>
          <a:blip r:embed="rId2"/>
          <a:stretch>
            <a:fillRect/>
          </a:stretch>
        </p:blipFill>
        <p:spPr>
          <a:xfrm>
            <a:off x="6849035" y="1479176"/>
            <a:ext cx="4796118" cy="4071520"/>
          </a:xfrm>
          <a:prstGeom prst="rect">
            <a:avLst/>
          </a:prstGeom>
        </p:spPr>
      </p:pic>
    </p:spTree>
    <p:extLst>
      <p:ext uri="{BB962C8B-B14F-4D97-AF65-F5344CB8AC3E}">
        <p14:creationId xmlns:p14="http://schemas.microsoft.com/office/powerpoint/2010/main" val="1568064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FADCA-802C-C21C-6329-49F20FBB4F81}"/>
              </a:ext>
            </a:extLst>
          </p:cNvPr>
          <p:cNvSpPr>
            <a:spLocks noGrp="1"/>
          </p:cNvSpPr>
          <p:nvPr>
            <p:ph type="title"/>
          </p:nvPr>
        </p:nvSpPr>
        <p:spPr/>
        <p:txBody>
          <a:bodyPr/>
          <a:lstStyle/>
          <a:p>
            <a:r>
              <a:rPr lang="en-US" dirty="0"/>
              <a:t>FUTURE OF AI:</a:t>
            </a:r>
          </a:p>
        </p:txBody>
      </p:sp>
      <p:sp>
        <p:nvSpPr>
          <p:cNvPr id="3" name="Content Placeholder 2">
            <a:extLst>
              <a:ext uri="{FF2B5EF4-FFF2-40B4-BE49-F238E27FC236}">
                <a16:creationId xmlns:a16="http://schemas.microsoft.com/office/drawing/2014/main" id="{F5153A35-59FC-A3DA-C329-3E33ADE9DDB4}"/>
              </a:ext>
            </a:extLst>
          </p:cNvPr>
          <p:cNvSpPr>
            <a:spLocks noGrp="1"/>
          </p:cNvSpPr>
          <p:nvPr>
            <p:ph idx="1"/>
          </p:nvPr>
        </p:nvSpPr>
        <p:spPr>
          <a:xfrm>
            <a:off x="977807" y="1532965"/>
            <a:ext cx="4867181" cy="4195481"/>
          </a:xfrm>
        </p:spPr>
        <p:txBody>
          <a:bodyPr/>
          <a:lstStyle/>
          <a:p>
            <a:r>
              <a:rPr lang="en-US" dirty="0"/>
              <a:t>Beyond negotiation, Moore says CMU is betting several other AI areas are going to be hugely important in the near future.</a:t>
            </a:r>
          </a:p>
          <a:p>
            <a:r>
              <a:rPr lang="en-US" dirty="0"/>
              <a:t>Self Driving Cars</a:t>
            </a:r>
          </a:p>
          <a:p>
            <a:r>
              <a:rPr lang="en-US" dirty="0"/>
              <a:t>Improved Medical Care and treatment</a:t>
            </a:r>
          </a:p>
          <a:p>
            <a:r>
              <a:rPr lang="en-US" dirty="0"/>
              <a:t>Open up doors to future explorations</a:t>
            </a:r>
          </a:p>
          <a:p>
            <a:r>
              <a:rPr lang="en-US" dirty="0"/>
              <a:t>Etc.</a:t>
            </a:r>
          </a:p>
        </p:txBody>
      </p:sp>
      <p:pic>
        <p:nvPicPr>
          <p:cNvPr id="5" name="Picture 4">
            <a:extLst>
              <a:ext uri="{FF2B5EF4-FFF2-40B4-BE49-F238E27FC236}">
                <a16:creationId xmlns:a16="http://schemas.microsoft.com/office/drawing/2014/main" id="{59F01056-5751-FA72-F041-0C4FF413D0EF}"/>
              </a:ext>
            </a:extLst>
          </p:cNvPr>
          <p:cNvPicPr>
            <a:picLocks noChangeAspect="1"/>
          </p:cNvPicPr>
          <p:nvPr/>
        </p:nvPicPr>
        <p:blipFill>
          <a:blip r:embed="rId2"/>
          <a:stretch>
            <a:fillRect/>
          </a:stretch>
        </p:blipFill>
        <p:spPr>
          <a:xfrm>
            <a:off x="6347014" y="1613647"/>
            <a:ext cx="5665692" cy="4921624"/>
          </a:xfrm>
          <a:prstGeom prst="rect">
            <a:avLst/>
          </a:prstGeom>
        </p:spPr>
      </p:pic>
    </p:spTree>
    <p:extLst>
      <p:ext uri="{BB962C8B-B14F-4D97-AF65-F5344CB8AC3E}">
        <p14:creationId xmlns:p14="http://schemas.microsoft.com/office/powerpoint/2010/main" val="1667178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0D1D-2D24-FACF-5334-DAB11A7A2FD4}"/>
              </a:ext>
            </a:extLst>
          </p:cNvPr>
          <p:cNvSpPr>
            <a:spLocks noGrp="1"/>
          </p:cNvSpPr>
          <p:nvPr>
            <p:ph type="title"/>
          </p:nvPr>
        </p:nvSpPr>
        <p:spPr/>
        <p:txBody>
          <a:bodyPr/>
          <a:lstStyle/>
          <a:p>
            <a:r>
              <a:rPr lang="en-US" sz="6000" dirty="0"/>
              <a:t>CHALLENGES:</a:t>
            </a:r>
          </a:p>
        </p:txBody>
      </p:sp>
      <p:sp>
        <p:nvSpPr>
          <p:cNvPr id="3" name="Content Placeholder 2">
            <a:extLst>
              <a:ext uri="{FF2B5EF4-FFF2-40B4-BE49-F238E27FC236}">
                <a16:creationId xmlns:a16="http://schemas.microsoft.com/office/drawing/2014/main" id="{686C6FB3-8877-655A-BBD5-C3C010576B20}"/>
              </a:ext>
            </a:extLst>
          </p:cNvPr>
          <p:cNvSpPr>
            <a:spLocks noGrp="1"/>
          </p:cNvSpPr>
          <p:nvPr>
            <p:ph idx="1"/>
          </p:nvPr>
        </p:nvSpPr>
        <p:spPr>
          <a:xfrm>
            <a:off x="1103312" y="2052919"/>
            <a:ext cx="8946541" cy="3684494"/>
          </a:xfrm>
        </p:spPr>
        <p:txBody>
          <a:bodyPr>
            <a:normAutofit/>
          </a:bodyPr>
          <a:lstStyle/>
          <a:p>
            <a:r>
              <a:rPr lang="en-US" sz="3200" dirty="0"/>
              <a:t>Computing Power</a:t>
            </a:r>
          </a:p>
          <a:p>
            <a:r>
              <a:rPr lang="en-US" sz="3200" dirty="0"/>
              <a:t>Tolerance Power</a:t>
            </a:r>
          </a:p>
          <a:p>
            <a:r>
              <a:rPr lang="en-US" sz="3200" dirty="0"/>
              <a:t>Intuitive Thinking</a:t>
            </a:r>
          </a:p>
          <a:p>
            <a:r>
              <a:rPr lang="en-US" sz="3200" dirty="0"/>
              <a:t>Judging Power</a:t>
            </a:r>
          </a:p>
        </p:txBody>
      </p:sp>
    </p:spTree>
    <p:extLst>
      <p:ext uri="{BB962C8B-B14F-4D97-AF65-F5344CB8AC3E}">
        <p14:creationId xmlns:p14="http://schemas.microsoft.com/office/powerpoint/2010/main" val="7050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A790E-667C-E1E3-6974-37790399A187}"/>
              </a:ext>
            </a:extLst>
          </p:cNvPr>
          <p:cNvSpPr>
            <a:spLocks noGrp="1"/>
          </p:cNvSpPr>
          <p:nvPr>
            <p:ph type="title"/>
          </p:nvPr>
        </p:nvSpPr>
        <p:spPr/>
        <p:txBody>
          <a:bodyPr/>
          <a:lstStyle/>
          <a:p>
            <a:r>
              <a:rPr lang="en-US" dirty="0"/>
              <a:t>Advantages:</a:t>
            </a:r>
          </a:p>
        </p:txBody>
      </p:sp>
      <p:sp>
        <p:nvSpPr>
          <p:cNvPr id="3" name="Content Placeholder 2">
            <a:extLst>
              <a:ext uri="{FF2B5EF4-FFF2-40B4-BE49-F238E27FC236}">
                <a16:creationId xmlns:a16="http://schemas.microsoft.com/office/drawing/2014/main" id="{B475482E-DB95-FE51-A6D4-72BE8023891A}"/>
              </a:ext>
            </a:extLst>
          </p:cNvPr>
          <p:cNvSpPr>
            <a:spLocks noGrp="1"/>
          </p:cNvSpPr>
          <p:nvPr>
            <p:ph idx="1"/>
          </p:nvPr>
        </p:nvSpPr>
        <p:spPr>
          <a:xfrm>
            <a:off x="959876" y="1452282"/>
            <a:ext cx="9878453" cy="4195481"/>
          </a:xfrm>
        </p:spPr>
        <p:txBody>
          <a:bodyPr/>
          <a:lstStyle/>
          <a:p>
            <a:r>
              <a:rPr lang="en-US" dirty="0"/>
              <a:t>They will probably ne increasingly used in the field of medicine.</a:t>
            </a:r>
          </a:p>
          <a:p>
            <a:r>
              <a:rPr lang="en-US" dirty="0"/>
              <a:t>A knowledge based expert system, which can cross-reference symptoms and diseases will greatly improve the accuracy of diagnostics.</a:t>
            </a:r>
          </a:p>
          <a:p>
            <a:r>
              <a:rPr lang="en-US" dirty="0"/>
              <a:t>Object recognition will also be a great aid to doctors.</a:t>
            </a:r>
          </a:p>
          <a:p>
            <a:r>
              <a:rPr lang="en-US" dirty="0"/>
              <a:t>Along with images from cats cans or X-ray machines, they will be able to get preliminary analysis of those images.</a:t>
            </a:r>
          </a:p>
          <a:p>
            <a:endParaRPr lang="en-US" dirty="0"/>
          </a:p>
        </p:txBody>
      </p:sp>
      <p:pic>
        <p:nvPicPr>
          <p:cNvPr id="5" name="Picture 4">
            <a:extLst>
              <a:ext uri="{FF2B5EF4-FFF2-40B4-BE49-F238E27FC236}">
                <a16:creationId xmlns:a16="http://schemas.microsoft.com/office/drawing/2014/main" id="{C1C66EDE-A426-B4DB-2D31-5C6A72A8C7AC}"/>
              </a:ext>
            </a:extLst>
          </p:cNvPr>
          <p:cNvPicPr>
            <a:picLocks noChangeAspect="1"/>
          </p:cNvPicPr>
          <p:nvPr/>
        </p:nvPicPr>
        <p:blipFill>
          <a:blip r:embed="rId2"/>
          <a:stretch>
            <a:fillRect/>
          </a:stretch>
        </p:blipFill>
        <p:spPr>
          <a:xfrm>
            <a:off x="2286000" y="3827929"/>
            <a:ext cx="7664823" cy="2949389"/>
          </a:xfrm>
          <a:prstGeom prst="rect">
            <a:avLst/>
          </a:prstGeom>
        </p:spPr>
      </p:pic>
    </p:spTree>
    <p:extLst>
      <p:ext uri="{BB962C8B-B14F-4D97-AF65-F5344CB8AC3E}">
        <p14:creationId xmlns:p14="http://schemas.microsoft.com/office/powerpoint/2010/main" val="14646322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337</TotalTime>
  <Words>417</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Algerian</vt:lpstr>
      <vt:lpstr>Arial</vt:lpstr>
      <vt:lpstr>Century Gothic</vt:lpstr>
      <vt:lpstr>Wingdings 3</vt:lpstr>
      <vt:lpstr>Ion</vt:lpstr>
      <vt:lpstr>ARTIFICIAL INTELLIGENCE</vt:lpstr>
      <vt:lpstr>INTRODUCTION:</vt:lpstr>
      <vt:lpstr>Brief History of AI:</vt:lpstr>
      <vt:lpstr>WHY AI? </vt:lpstr>
      <vt:lpstr>APPLICATIONS OF AI:</vt:lpstr>
      <vt:lpstr>CURRENT STATUS OF AI:</vt:lpstr>
      <vt:lpstr>FUTURE OF AI:</vt:lpstr>
      <vt:lpstr>CHALLENGES:</vt:lpstr>
      <vt:lpstr>Advantages:</vt:lpstr>
      <vt:lpstr>DISADVANTAGES: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poonam pawar</dc:creator>
  <cp:lastModifiedBy>poonam pawar</cp:lastModifiedBy>
  <cp:revision>1</cp:revision>
  <dcterms:created xsi:type="dcterms:W3CDTF">2023-05-21T12:42:37Z</dcterms:created>
  <dcterms:modified xsi:type="dcterms:W3CDTF">2023-05-21T18:20:33Z</dcterms:modified>
</cp:coreProperties>
</file>

<file path=docProps/thumbnail.jpeg>
</file>